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0"/>
  </p:notesMasterIdLst>
  <p:sldIdLst>
    <p:sldId id="293" r:id="rId2"/>
    <p:sldId id="288" r:id="rId3"/>
    <p:sldId id="294" r:id="rId4"/>
    <p:sldId id="295" r:id="rId5"/>
    <p:sldId id="321" r:id="rId6"/>
    <p:sldId id="296" r:id="rId7"/>
    <p:sldId id="302" r:id="rId8"/>
    <p:sldId id="298" r:id="rId9"/>
    <p:sldId id="300" r:id="rId10"/>
    <p:sldId id="301" r:id="rId11"/>
    <p:sldId id="303" r:id="rId12"/>
    <p:sldId id="299" r:id="rId13"/>
    <p:sldId id="304" r:id="rId14"/>
    <p:sldId id="305" r:id="rId15"/>
    <p:sldId id="306" r:id="rId16"/>
    <p:sldId id="307" r:id="rId17"/>
    <p:sldId id="339" r:id="rId18"/>
    <p:sldId id="341" r:id="rId19"/>
    <p:sldId id="340" r:id="rId20"/>
    <p:sldId id="308" r:id="rId21"/>
    <p:sldId id="310" r:id="rId22"/>
    <p:sldId id="311" r:id="rId23"/>
    <p:sldId id="320" r:id="rId24"/>
    <p:sldId id="317" r:id="rId25"/>
    <p:sldId id="315" r:id="rId26"/>
    <p:sldId id="313" r:id="rId27"/>
    <p:sldId id="316" r:id="rId28"/>
    <p:sldId id="314" r:id="rId29"/>
    <p:sldId id="318" r:id="rId30"/>
    <p:sldId id="319" r:id="rId31"/>
    <p:sldId id="322" r:id="rId32"/>
    <p:sldId id="323" r:id="rId33"/>
    <p:sldId id="312" r:id="rId34"/>
    <p:sldId id="326" r:id="rId35"/>
    <p:sldId id="325" r:id="rId36"/>
    <p:sldId id="324" r:id="rId37"/>
    <p:sldId id="327" r:id="rId38"/>
    <p:sldId id="328" r:id="rId39"/>
    <p:sldId id="329" r:id="rId40"/>
    <p:sldId id="330" r:id="rId41"/>
    <p:sldId id="331" r:id="rId42"/>
    <p:sldId id="333" r:id="rId43"/>
    <p:sldId id="334" r:id="rId44"/>
    <p:sldId id="335" r:id="rId45"/>
    <p:sldId id="336" r:id="rId46"/>
    <p:sldId id="337" r:id="rId47"/>
    <p:sldId id="338" r:id="rId48"/>
    <p:sldId id="33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3" autoAdjust="0"/>
    <p:restoredTop sz="69928" autoAdjust="0"/>
  </p:normalViewPr>
  <p:slideViewPr>
    <p:cSldViewPr snapToGrid="0">
      <p:cViewPr varScale="1">
        <p:scale>
          <a:sx n="41" d="100"/>
          <a:sy n="41" d="100"/>
        </p:scale>
        <p:origin x="11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B6D12-507C-468F-B617-B0CAE4C81EA3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E9F28-5B1B-421F-B1A3-3FD630D8C6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684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中涉及图像来自网络，包括</a:t>
            </a:r>
            <a:r>
              <a:rPr lang="en-US" altLang="zh-CN" dirty="0" err="1"/>
              <a:t>G.jensen</a:t>
            </a:r>
            <a:r>
              <a:rPr lang="zh-CN" altLang="en-US" dirty="0"/>
              <a:t>的冷冻电镜相关教程以及</a:t>
            </a:r>
            <a:r>
              <a:rPr lang="en-US" altLang="zh-CN" dirty="0"/>
              <a:t>Stanford CS20SI TensorFlow</a:t>
            </a:r>
            <a:r>
              <a:rPr lang="zh-CN" altLang="en-US"/>
              <a:t>相关课程等。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819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071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80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394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361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91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224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811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638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448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58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3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389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545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672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08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88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237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73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266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576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38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826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33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829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194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939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678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7741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274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090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347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9002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524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427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939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97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980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07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998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62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9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761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58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789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F28-5B1B-421F-B1A3-3FD630D8C6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76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4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74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57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7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5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07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6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85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1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5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98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25787-51CE-4362-877C-5C3AFB05E0AE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8F2B0-3E29-4E64-869E-58C5EBADA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22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mp"/><Relationship Id="rId4" Type="http://schemas.openxmlformats.org/officeDocument/2006/relationships/image" Target="../media/image2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128" y="1196109"/>
            <a:ext cx="13632874" cy="2387600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结构生物学相关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4343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74580" y="-480905"/>
            <a:ext cx="11160768" cy="2387600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冷冻阴性染色</a:t>
            </a:r>
            <a:r>
              <a:rPr lang="en-US" altLang="zh-CN" sz="4800" b="1" dirty="0"/>
              <a:t>(Cryo-negative staining)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BC709E-3DCA-4C60-A50E-CC19B0443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38" y="1357158"/>
            <a:ext cx="5452817" cy="52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5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128" y="1196109"/>
            <a:ext cx="13632874" cy="2387600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数据收集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3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F058D-5266-426F-963F-BAAC357F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51006"/>
            <a:ext cx="10515600" cy="1325563"/>
          </a:xfrm>
        </p:spPr>
        <p:txBody>
          <a:bodyPr/>
          <a:lstStyle/>
          <a:p>
            <a:r>
              <a:rPr lang="zh-CN" altLang="en-US" dirty="0"/>
              <a:t>焦点 </a:t>
            </a:r>
            <a:r>
              <a:rPr lang="en-US" altLang="zh-CN" dirty="0"/>
              <a:t>/ </a:t>
            </a:r>
            <a:r>
              <a:rPr lang="zh-CN" altLang="en-US" dirty="0"/>
              <a:t>倾斜对</a:t>
            </a:r>
            <a:r>
              <a:rPr lang="en-US" altLang="zh-CN" dirty="0"/>
              <a:t>(Focal / Tilt Pair)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A4DB632-49D5-4F07-B374-379FBCFF1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79" y="1376569"/>
            <a:ext cx="6219242" cy="5332141"/>
          </a:xfrm>
        </p:spPr>
      </p:pic>
    </p:spTree>
    <p:extLst>
      <p:ext uri="{BB962C8B-B14F-4D97-AF65-F5344CB8AC3E}">
        <p14:creationId xmlns:p14="http://schemas.microsoft.com/office/powerpoint/2010/main" val="3264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F058D-5266-426F-963F-BAAC357F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51006"/>
            <a:ext cx="10515600" cy="1325563"/>
          </a:xfrm>
        </p:spPr>
        <p:txBody>
          <a:bodyPr/>
          <a:lstStyle/>
          <a:p>
            <a:r>
              <a:rPr lang="zh-CN" altLang="en-US" dirty="0"/>
              <a:t>直接观测器</a:t>
            </a:r>
            <a:r>
              <a:rPr lang="en-US" altLang="zh-CN" dirty="0"/>
              <a:t>(Direct Detector)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FC68070-D4FB-4859-9967-5ACB7D619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08" y="1376569"/>
            <a:ext cx="4989908" cy="497734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F2C89A-3781-4098-B084-D56E84BBB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01" y="1376569"/>
            <a:ext cx="4989907" cy="47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16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F058D-5266-426F-963F-BAAC357F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51006"/>
            <a:ext cx="10515600" cy="1325563"/>
          </a:xfrm>
        </p:spPr>
        <p:txBody>
          <a:bodyPr/>
          <a:lstStyle/>
          <a:p>
            <a:r>
              <a:rPr lang="zh-CN" altLang="en-US" dirty="0"/>
              <a:t>动作校正</a:t>
            </a:r>
            <a:r>
              <a:rPr lang="en-US" altLang="zh-CN" dirty="0"/>
              <a:t>(Motion Correction)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899DD89-D311-4CE8-95FC-02F978078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5219"/>
          <a:stretch/>
        </p:blipFill>
        <p:spPr>
          <a:xfrm>
            <a:off x="1967981" y="1376569"/>
            <a:ext cx="8256037" cy="4847126"/>
          </a:xfrm>
        </p:spPr>
      </p:pic>
    </p:spTree>
    <p:extLst>
      <p:ext uri="{BB962C8B-B14F-4D97-AF65-F5344CB8AC3E}">
        <p14:creationId xmlns:p14="http://schemas.microsoft.com/office/powerpoint/2010/main" val="4272176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128" y="1196109"/>
            <a:ext cx="13632874" cy="2387600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颗粒确定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36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BE098-6DA3-4F5A-BE77-45AF78C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标记颗粒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44A546-B851-4B7D-837A-F5F3CFBC0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20" y="1455975"/>
            <a:ext cx="5046175" cy="50369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CA70E8-920F-4503-9AA7-F51470A9E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82" y="1585348"/>
            <a:ext cx="4892464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0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726663" y="-1341817"/>
            <a:ext cx="13632874" cy="238760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Topaz </a:t>
            </a:r>
            <a:r>
              <a:rPr lang="en-US" altLang="zh-CN" sz="4000" b="1" dirty="0" err="1"/>
              <a:t>PipeLine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DB0AFD-7887-414E-952B-F59900375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0" y="1784014"/>
            <a:ext cx="11527219" cy="40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3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726663" y="-1341817"/>
            <a:ext cx="13632874" cy="238760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NMS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77E3A2-F5EB-4F29-A2D5-6E29B3741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71" y="1193061"/>
            <a:ext cx="7091057" cy="53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0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128" y="1196109"/>
            <a:ext cx="13632874" cy="238760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Topaz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75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87780" y="-34811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b="1" dirty="0"/>
              <a:t>	X</a:t>
            </a:r>
            <a:r>
              <a:rPr lang="zh-CN" altLang="en-US" b="1" dirty="0"/>
              <a:t>射线晶体学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7E23A45-4248-499F-AB84-90A484420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14BCD37-C144-4A3B-B5C5-838EB4501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135" y="2604885"/>
            <a:ext cx="7400545" cy="2716923"/>
          </a:xfrm>
          <a:prstGeom prst="foldedCorner">
            <a:avLst>
              <a:gd name="adj" fmla="val 11083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180000" tIns="118800" rIns="36000" bIns="4680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条件：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观测目标易晶体化。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原理：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晶体中个体高度有序排列。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光源照射时，衍射信号互相叠加增强。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5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128" y="1196109"/>
            <a:ext cx="13632874" cy="2387600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图像处理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6871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BE098-6DA3-4F5A-BE77-45AF78C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颗粒分类</a:t>
            </a:r>
            <a:r>
              <a:rPr lang="en-US" altLang="zh-CN" dirty="0"/>
              <a:t> - </a:t>
            </a:r>
            <a:br>
              <a:rPr lang="en-US" altLang="zh-CN" dirty="0"/>
            </a:br>
            <a:r>
              <a:rPr lang="en-US" altLang="zh-CN" dirty="0"/>
              <a:t>	Hierarchical Ascendant Classification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3E860EA-086E-4C43-A321-52937DD9F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BAF79A-3DC2-4788-B2C2-923314B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106" y="2037573"/>
            <a:ext cx="7465824" cy="427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106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BE098-6DA3-4F5A-BE77-45AF78C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调整方向并平均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CBC1B2A-003C-44C9-86AA-263F21F59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42" y="1549207"/>
            <a:ext cx="6456782" cy="4627756"/>
          </a:xfrm>
        </p:spPr>
      </p:pic>
    </p:spTree>
    <p:extLst>
      <p:ext uri="{BB962C8B-B14F-4D97-AF65-F5344CB8AC3E}">
        <p14:creationId xmlns:p14="http://schemas.microsoft.com/office/powerpoint/2010/main" val="3222676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128" y="1196109"/>
            <a:ext cx="13632874" cy="2387600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三维重构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827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BE098-6DA3-4F5A-BE77-45AF78C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6187"/>
            <a:ext cx="10515600" cy="1325563"/>
          </a:xfrm>
        </p:spPr>
        <p:txBody>
          <a:bodyPr/>
          <a:lstStyle/>
          <a:p>
            <a:r>
              <a:rPr lang="zh-CN" altLang="en-US" dirty="0"/>
              <a:t>三维重构 </a:t>
            </a:r>
            <a:r>
              <a:rPr lang="en-US" altLang="zh-CN" dirty="0"/>
              <a:t>– </a:t>
            </a:r>
            <a:r>
              <a:rPr lang="zh-CN" altLang="en-US" dirty="0"/>
              <a:t>傅里叶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1EFC39-D5EE-4D3A-94C8-4E3B13249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E2EF8C-8ADB-4C68-8B5E-B539C3CF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084" y="827357"/>
            <a:ext cx="8155831" cy="580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21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BE098-6DA3-4F5A-BE77-45AF78C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三维重构 </a:t>
            </a:r>
            <a:r>
              <a:rPr lang="en-US" altLang="zh-CN" dirty="0"/>
              <a:t>- </a:t>
            </a:r>
            <a:r>
              <a:rPr lang="zh-CN" altLang="en-US" dirty="0"/>
              <a:t>中央截面定理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406496-FD14-4A79-A0AB-AABECC7D4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72" y="1555896"/>
            <a:ext cx="5943006" cy="4936979"/>
          </a:xfrm>
        </p:spPr>
      </p:pic>
    </p:spTree>
    <p:extLst>
      <p:ext uri="{BB962C8B-B14F-4D97-AF65-F5344CB8AC3E}">
        <p14:creationId xmlns:p14="http://schemas.microsoft.com/office/powerpoint/2010/main" val="145930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BE098-6DA3-4F5A-BE77-45AF78C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三维重构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7B6576B-402A-47BA-8514-96CECF17B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12" b="10132"/>
          <a:stretch/>
        </p:blipFill>
        <p:spPr>
          <a:xfrm>
            <a:off x="289737" y="1936951"/>
            <a:ext cx="4045400" cy="298409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AF8475-AEEA-44A4-A5E7-11E18FF24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37" y="1936951"/>
            <a:ext cx="7280259" cy="30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71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BE098-6DA3-4F5A-BE77-45AF78C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三维重构 </a:t>
            </a:r>
            <a:r>
              <a:rPr lang="en-US" altLang="zh-CN" dirty="0"/>
              <a:t>- </a:t>
            </a:r>
            <a:r>
              <a:rPr lang="zh-CN" altLang="en-US" dirty="0"/>
              <a:t>等价线定理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14D7F0-18C7-4342-B0A6-5E480128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33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BE098-6DA3-4F5A-BE77-45AF78C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三维重构 </a:t>
            </a:r>
            <a:r>
              <a:rPr lang="en-US" altLang="zh-CN" dirty="0"/>
              <a:t>- </a:t>
            </a:r>
            <a:r>
              <a:rPr lang="zh-CN" altLang="en-US" dirty="0"/>
              <a:t>初始模型和再投影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3B7B2ED-8D2F-485A-B26E-0FBA5A8FD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0" y="2373694"/>
            <a:ext cx="4983912" cy="3017782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468FC3-506E-4CDD-837E-3742B17F1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95" y="1723345"/>
            <a:ext cx="6847405" cy="46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88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BE098-6DA3-4F5A-BE77-45AF78C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三维重构 </a:t>
            </a:r>
            <a:r>
              <a:rPr lang="en-US" altLang="zh-CN" dirty="0"/>
              <a:t>– </a:t>
            </a:r>
            <a:r>
              <a:rPr lang="zh-CN" altLang="en-US" dirty="0"/>
              <a:t>精细化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DFB9816-F8E5-4978-AED8-4912D0E2D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76" y="2593910"/>
            <a:ext cx="9373899" cy="2896847"/>
          </a:xfrm>
        </p:spPr>
      </p:pic>
    </p:spTree>
    <p:extLst>
      <p:ext uri="{BB962C8B-B14F-4D97-AF65-F5344CB8AC3E}">
        <p14:creationId xmlns:p14="http://schemas.microsoft.com/office/powerpoint/2010/main" val="73063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87780" y="-348119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断层扫描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7E23A45-4248-499F-AB84-90A484420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14BCD37-C144-4A3B-B5C5-838EB4501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135" y="2604885"/>
            <a:ext cx="7435379" cy="3254739"/>
          </a:xfrm>
          <a:prstGeom prst="foldedCorner">
            <a:avLst>
              <a:gd name="adj" fmla="val 11083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180000" tIns="118800" rIns="36000" bIns="4680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添加标记，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冷冻固定，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倾斜角度图像，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合并。</a:t>
            </a:r>
            <a:endParaRPr lang="en-US" altLang="zh-CN" dirty="0"/>
          </a:p>
          <a:p>
            <a:r>
              <a:rPr lang="zh-CN" altLang="en-US" dirty="0"/>
              <a:t>原理：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投影定理</a:t>
            </a:r>
            <a:r>
              <a:rPr lang="en-US" altLang="zh-CN" dirty="0"/>
              <a:t> / </a:t>
            </a:r>
            <a:r>
              <a:rPr lang="zh-CN" altLang="en-US" dirty="0"/>
              <a:t>中央截面定理</a:t>
            </a:r>
            <a:endParaRPr lang="en-US" altLang="zh-CN" dirty="0"/>
          </a:p>
          <a:p>
            <a:r>
              <a:rPr lang="zh-CN" altLang="en-US" sz="2000" dirty="0">
                <a:latin typeface="Arial" panose="020B0604020202020204" pitchFamily="34" charset="0"/>
              </a:rPr>
              <a:t>局限？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72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BE098-6DA3-4F5A-BE77-45AF78C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三维重构 </a:t>
            </a:r>
            <a:r>
              <a:rPr lang="en-US" altLang="zh-CN" dirty="0"/>
              <a:t>– </a:t>
            </a:r>
            <a:r>
              <a:rPr lang="zh-CN" altLang="en-US" dirty="0"/>
              <a:t>最大似然估计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468FC3-506E-4CDD-837E-3742B17F1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99" y="1576717"/>
            <a:ext cx="6847405" cy="46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7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128" y="1196109"/>
            <a:ext cx="13632874" cy="2387600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优点和局限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071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128" y="1196109"/>
            <a:ext cx="13632874" cy="238760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TensorFlow</a:t>
            </a:r>
            <a:r>
              <a:rPr lang="zh-CN" altLang="en-US" sz="4000" b="1" dirty="0"/>
              <a:t>相关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487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 Graph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5500B6C-672E-4445-92F5-3653C74D2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70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 Graph</a:t>
            </a:r>
            <a:endParaRPr lang="zh-CN" altLang="en-US" dirty="0"/>
          </a:p>
        </p:txBody>
      </p:sp>
      <p:pic>
        <p:nvPicPr>
          <p:cNvPr id="1026" name="Picture 2" descr="Understand TensorFlow by mimicking its API from scratch | by Dominic E. |  Medium">
            <a:extLst>
              <a:ext uri="{FF2B5EF4-FFF2-40B4-BE49-F238E27FC236}">
                <a16:creationId xmlns:a16="http://schemas.microsoft.com/office/drawing/2014/main" id="{CD601976-2369-433D-BFF5-3D6B892C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82" y="1690688"/>
            <a:ext cx="1126703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C9A4CC-84CC-410D-9535-0C071759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199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Steps to build a graph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548B52-5AED-4AD7-A0A1-8CF38CF7A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" t="15508" r="3471" b="10172"/>
          <a:stretch/>
        </p:blipFill>
        <p:spPr>
          <a:xfrm>
            <a:off x="1772816" y="2612572"/>
            <a:ext cx="8307355" cy="2238731"/>
          </a:xfrm>
        </p:spPr>
      </p:pic>
    </p:spTree>
    <p:extLst>
      <p:ext uri="{BB962C8B-B14F-4D97-AF65-F5344CB8AC3E}">
        <p14:creationId xmlns:p14="http://schemas.microsoft.com/office/powerpoint/2010/main" val="3713852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 and Placeholders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C077F5D-2926-4637-AF89-9D45283F5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03" y="1821318"/>
            <a:ext cx="7007611" cy="4388328"/>
          </a:xfrm>
        </p:spPr>
      </p:pic>
    </p:spTree>
    <p:extLst>
      <p:ext uri="{BB962C8B-B14F-4D97-AF65-F5344CB8AC3E}">
        <p14:creationId xmlns:p14="http://schemas.microsoft.com/office/powerpoint/2010/main" val="455587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Sessions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A4CDDEE-6578-4086-B16F-9CCD8740A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65" y="1470098"/>
            <a:ext cx="5249470" cy="4783116"/>
          </a:xfrm>
        </p:spPr>
      </p:pic>
    </p:spTree>
    <p:extLst>
      <p:ext uri="{BB962C8B-B14F-4D97-AF65-F5344CB8AC3E}">
        <p14:creationId xmlns:p14="http://schemas.microsoft.com/office/powerpoint/2010/main" val="387372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Others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73C35F2-F3FA-4E0D-A5A5-BD51B5B53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16" y="1330276"/>
            <a:ext cx="7087235" cy="5327318"/>
          </a:xfrm>
        </p:spPr>
      </p:pic>
    </p:spTree>
    <p:extLst>
      <p:ext uri="{BB962C8B-B14F-4D97-AF65-F5344CB8AC3E}">
        <p14:creationId xmlns:p14="http://schemas.microsoft.com/office/powerpoint/2010/main" val="2529812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Others – Variables Sharing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6B3A05F-9FF1-4906-9FAF-3FB5A2CDA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73" y="2046017"/>
            <a:ext cx="8140337" cy="1664516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31598D-EC94-4C92-AE0C-FAF622434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1" y="4303250"/>
            <a:ext cx="1073075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5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6FBD3-7C97-426A-82B0-88D90119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不同角度的倾斜图像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07760E-B098-4E66-B8A6-DC84CB3D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4" y="2486142"/>
            <a:ext cx="3774168" cy="32358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4B0B18-80B7-4F45-AE62-1B7CEBA05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03" y="2345838"/>
            <a:ext cx="3477337" cy="33761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BB025E-82A4-4951-B6B5-8FC8D5142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581" y="2188949"/>
            <a:ext cx="3477337" cy="36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59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Keras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4B9DE5F-D9C1-415D-B901-9D25A5E62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9011"/>
          <a:stretch/>
        </p:blipFill>
        <p:spPr>
          <a:xfrm>
            <a:off x="896402" y="4116019"/>
            <a:ext cx="8191776" cy="2261194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D43636-C245-431C-8C24-DFA6B011E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92" y="908455"/>
            <a:ext cx="6173343" cy="284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43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Keras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9C101D6-57D2-41A9-9825-94283999B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10" y="1335125"/>
            <a:ext cx="7238706" cy="5192362"/>
          </a:xfrm>
        </p:spPr>
      </p:pic>
    </p:spTree>
    <p:extLst>
      <p:ext uri="{BB962C8B-B14F-4D97-AF65-F5344CB8AC3E}">
        <p14:creationId xmlns:p14="http://schemas.microsoft.com/office/powerpoint/2010/main" val="1968177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128" y="1196109"/>
            <a:ext cx="13632874" cy="238760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PyTorch</a:t>
            </a:r>
            <a:r>
              <a:rPr lang="zh-CN" altLang="en-US" sz="4000" b="1" dirty="0"/>
              <a:t>相关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463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7C75742-6F37-4DC1-8AC0-292F89C52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38" y="1690688"/>
            <a:ext cx="7103158" cy="4694081"/>
          </a:xfrm>
        </p:spPr>
      </p:pic>
    </p:spTree>
    <p:extLst>
      <p:ext uri="{BB962C8B-B14F-4D97-AF65-F5344CB8AC3E}">
        <p14:creationId xmlns:p14="http://schemas.microsoft.com/office/powerpoint/2010/main" val="2269110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6218"/>
            <a:ext cx="10515600" cy="1325563"/>
          </a:xfrm>
        </p:spPr>
        <p:txBody>
          <a:bodyPr/>
          <a:lstStyle/>
          <a:p>
            <a:r>
              <a:rPr lang="en-US" altLang="zh-CN" dirty="0"/>
              <a:t>Dataset</a:t>
            </a:r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201231E4-36AA-453B-9083-6BF6124BD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7519" y="242841"/>
            <a:ext cx="6309430" cy="637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Image Data Pre-Processing for Neural Networks | by Nikhil B | Becoming  Human: Artificial Intelligence Magazine">
            <a:extLst>
              <a:ext uri="{FF2B5EF4-FFF2-40B4-BE49-F238E27FC236}">
                <a16:creationId xmlns:a16="http://schemas.microsoft.com/office/drawing/2014/main" id="{71FB7C20-9694-4D9C-BEC8-298CB9BF0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6" descr="Image Data Pre-Processing for Neural Networks | by Nikhil B | Becoming  Human: Artificial Intelligence Magazine">
            <a:extLst>
              <a:ext uri="{FF2B5EF4-FFF2-40B4-BE49-F238E27FC236}">
                <a16:creationId xmlns:a16="http://schemas.microsoft.com/office/drawing/2014/main" id="{F4545703-909F-48EA-9314-2CB9E851C5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53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Training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916817-9376-40D2-A591-BA6074F6C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03" y="1690688"/>
            <a:ext cx="8080573" cy="4698008"/>
          </a:xfrm>
        </p:spPr>
      </p:pic>
    </p:spTree>
    <p:extLst>
      <p:ext uri="{BB962C8B-B14F-4D97-AF65-F5344CB8AC3E}">
        <p14:creationId xmlns:p14="http://schemas.microsoft.com/office/powerpoint/2010/main" val="4207797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Training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37D1198-CC5A-4585-8FA7-D5D19E752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4" y="2101236"/>
            <a:ext cx="9145667" cy="3354636"/>
          </a:xfrm>
        </p:spPr>
      </p:pic>
    </p:spTree>
    <p:extLst>
      <p:ext uri="{BB962C8B-B14F-4D97-AF65-F5344CB8AC3E}">
        <p14:creationId xmlns:p14="http://schemas.microsoft.com/office/powerpoint/2010/main" val="2610029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3A4B-B986-4525-B8D4-91F297B7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Training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849299D-204A-4FBC-A025-8E5430C0B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23" y="1690688"/>
            <a:ext cx="8059394" cy="4299844"/>
          </a:xfrm>
        </p:spPr>
      </p:pic>
    </p:spTree>
    <p:extLst>
      <p:ext uri="{BB962C8B-B14F-4D97-AF65-F5344CB8AC3E}">
        <p14:creationId xmlns:p14="http://schemas.microsoft.com/office/powerpoint/2010/main" val="577937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EE45E-EB72-467A-9336-FACAA4BD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68CCA-42A4-4D3D-85E1-95ECB1B4B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41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6FBD3-7C97-426A-82B0-88D90119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缺失锥问题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CE9989F-62E0-470A-8EB7-30C4107AE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46" y="1795788"/>
            <a:ext cx="9162508" cy="4379615"/>
          </a:xfrm>
        </p:spPr>
      </p:pic>
    </p:spTree>
    <p:extLst>
      <p:ext uri="{BB962C8B-B14F-4D97-AF65-F5344CB8AC3E}">
        <p14:creationId xmlns:p14="http://schemas.microsoft.com/office/powerpoint/2010/main" val="369742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87780" y="-348119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 单颗粒分析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7E23A45-4248-499F-AB84-90A484420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14BCD37-C144-4A3B-B5C5-838EB4501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319" y="2980157"/>
            <a:ext cx="7491362" cy="2277643"/>
          </a:xfrm>
          <a:prstGeom prst="foldedCorner">
            <a:avLst>
              <a:gd name="adj" fmla="val 11083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180000" tIns="118800" rIns="36000" bIns="4680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zh-CN" altLang="en-US" dirty="0"/>
              <a:t>样本准备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数据收集</a:t>
            </a:r>
            <a:endParaRPr lang="en-US" altLang="zh-CN" dirty="0"/>
          </a:p>
          <a:p>
            <a:r>
              <a:rPr lang="en-US" altLang="zh-CN" dirty="0"/>
              <a:t>3.	</a:t>
            </a:r>
            <a:r>
              <a:rPr lang="zh-CN" altLang="en-US" dirty="0"/>
              <a:t>颗粒确定</a:t>
            </a:r>
            <a:endParaRPr lang="en-US" altLang="zh-CN" dirty="0"/>
          </a:p>
          <a:p>
            <a:pPr marL="457200" indent="-457200">
              <a:buAutoNum type="arabicPeriod" startAt="4"/>
            </a:pPr>
            <a:r>
              <a:rPr lang="zh-CN" altLang="en-US" dirty="0"/>
              <a:t>图像处理</a:t>
            </a:r>
            <a:endParaRPr lang="en-US" altLang="zh-CN" dirty="0"/>
          </a:p>
          <a:p>
            <a:pPr marL="457200" indent="-457200">
              <a:buAutoNum type="arabicPeriod" startAt="4"/>
            </a:pPr>
            <a:r>
              <a:rPr lang="zh-CN" altLang="en-US" sz="2000" dirty="0">
                <a:latin typeface="Arial" panose="020B0604020202020204" pitchFamily="34" charset="0"/>
              </a:rPr>
              <a:t>三维重构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3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128" y="1196109"/>
            <a:ext cx="13632874" cy="2387600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样本准备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41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27723" y="-406260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阴性染色</a:t>
            </a:r>
            <a:r>
              <a:rPr lang="en-US" altLang="zh-CN" sz="4800" b="1" dirty="0"/>
              <a:t>(Negative staining)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7E23A45-4248-499F-AB84-90A484420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7F089D55-858A-4DB4-B90D-F15839B35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22" y="1427584"/>
            <a:ext cx="4805111" cy="48926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A61C42-337C-400A-803C-C084675E6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0" y="1677381"/>
            <a:ext cx="5250024" cy="43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5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19D5-073F-4306-81ED-C1A35C5E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71739" y="-462244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冷冻固定</a:t>
            </a:r>
            <a:r>
              <a:rPr lang="en-US" altLang="zh-CN" sz="4800" b="1" dirty="0"/>
              <a:t>(Plunge Freezing)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7E23A45-4248-499F-AB84-90A484420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1192" y="3691942"/>
            <a:ext cx="9144000" cy="165576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C9E6DC-B825-4BCF-A9B0-D7FE4E4E8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167" y="1304342"/>
            <a:ext cx="6207667" cy="528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16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</TotalTime>
  <Words>233</Words>
  <Application>Microsoft Office PowerPoint</Application>
  <PresentationFormat>宽屏</PresentationFormat>
  <Paragraphs>114</Paragraphs>
  <Slides>48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等线</vt:lpstr>
      <vt:lpstr>Arial</vt:lpstr>
      <vt:lpstr>Calibri</vt:lpstr>
      <vt:lpstr>Calibri Light</vt:lpstr>
      <vt:lpstr>Times New Roman</vt:lpstr>
      <vt:lpstr>Office Theme</vt:lpstr>
      <vt:lpstr>结构生物学相关</vt:lpstr>
      <vt:lpstr> X射线晶体学 </vt:lpstr>
      <vt:lpstr>断层扫描 </vt:lpstr>
      <vt:lpstr>不同角度的倾斜图像</vt:lpstr>
      <vt:lpstr>缺失锥问题</vt:lpstr>
      <vt:lpstr> 单颗粒分析 </vt:lpstr>
      <vt:lpstr>样本准备</vt:lpstr>
      <vt:lpstr>阴性染色(Negative staining) </vt:lpstr>
      <vt:lpstr>冷冻固定(Plunge Freezing) </vt:lpstr>
      <vt:lpstr>冷冻阴性染色(Cryo-negative staining) </vt:lpstr>
      <vt:lpstr>数据收集</vt:lpstr>
      <vt:lpstr>焦点 / 倾斜对(Focal / Tilt Pair)</vt:lpstr>
      <vt:lpstr>直接观测器(Direct Detector)</vt:lpstr>
      <vt:lpstr>动作校正(Motion Correction)</vt:lpstr>
      <vt:lpstr>颗粒确定</vt:lpstr>
      <vt:lpstr>标记颗粒</vt:lpstr>
      <vt:lpstr>Topaz PipeLine</vt:lpstr>
      <vt:lpstr>NMS</vt:lpstr>
      <vt:lpstr>Topaz</vt:lpstr>
      <vt:lpstr>图像处理</vt:lpstr>
      <vt:lpstr>颗粒分类 -   Hierarchical Ascendant Classification</vt:lpstr>
      <vt:lpstr>调整方向并平均</vt:lpstr>
      <vt:lpstr>三维重构</vt:lpstr>
      <vt:lpstr>三维重构 – 傅里叶</vt:lpstr>
      <vt:lpstr>三维重构 - 中央截面定理</vt:lpstr>
      <vt:lpstr>三维重构</vt:lpstr>
      <vt:lpstr>三维重构 - 等价线定理</vt:lpstr>
      <vt:lpstr>三维重构 - 初始模型和再投影</vt:lpstr>
      <vt:lpstr>三维重构 – 精细化</vt:lpstr>
      <vt:lpstr>三维重构 – 最大似然估计</vt:lpstr>
      <vt:lpstr>优点和局限</vt:lpstr>
      <vt:lpstr>TensorFlow相关</vt:lpstr>
      <vt:lpstr>Computation Graph</vt:lpstr>
      <vt:lpstr>Computation Graph</vt:lpstr>
      <vt:lpstr>Steps to build a graph</vt:lpstr>
      <vt:lpstr>Variables and Placeholders</vt:lpstr>
      <vt:lpstr>Sessions</vt:lpstr>
      <vt:lpstr>Others</vt:lpstr>
      <vt:lpstr>Others – Variables Sharing</vt:lpstr>
      <vt:lpstr>Keras API</vt:lpstr>
      <vt:lpstr>Keras API</vt:lpstr>
      <vt:lpstr>PyTorch相关</vt:lpstr>
      <vt:lpstr>Tensor</vt:lpstr>
      <vt:lpstr>Dataset</vt:lpstr>
      <vt:lpstr>Model Training</vt:lpstr>
      <vt:lpstr>Model Training</vt:lpstr>
      <vt:lpstr>Model Training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Lexical analysis</dc:title>
  <dc:creator>lai chilam</dc:creator>
  <cp:lastModifiedBy>lai chilam</cp:lastModifiedBy>
  <cp:revision>45</cp:revision>
  <dcterms:created xsi:type="dcterms:W3CDTF">2020-06-21T15:53:15Z</dcterms:created>
  <dcterms:modified xsi:type="dcterms:W3CDTF">2020-08-02T14:06:01Z</dcterms:modified>
</cp:coreProperties>
</file>